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Pangolin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angolin-regular.fntdata"/><Relationship Id="rId25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72139792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72139792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&amp; maya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721397929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721397929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e721397929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e721397929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721397929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721397929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721397929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721397929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721397929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721397929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721397929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721397929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72139792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72139792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72139792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72139792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72139792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e72139792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72139792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e72139792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72139792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72139792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721397929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721397929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72139792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72139792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72139792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72139792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721397929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721397929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hyperlink" Target="http://www.youtube.com/watch?v=XSukRnxGy5c" TargetMode="External"/><Relationship Id="rId5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10.png"/><Relationship Id="rId6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6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hyperlink" Target="http://www.youtube.com/watch?v=z8qfhFXjsrw" TargetMode="External"/><Relationship Id="rId5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Parallel Circuits</a:t>
            </a:r>
            <a:endParaRPr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B683C"/>
                </a:solidFill>
                <a:latin typeface="Calibri"/>
                <a:ea typeface="Calibri"/>
                <a:cs typeface="Calibri"/>
                <a:sym typeface="Calibri"/>
              </a:rPr>
              <a:t>Electrical Day 2</a:t>
            </a:r>
            <a:endParaRPr>
              <a:solidFill>
                <a:srgbClr val="9B68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2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54875" y="-30875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2"/>
          <p:cNvSpPr txBox="1"/>
          <p:nvPr/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More analogies: </a:t>
            </a:r>
            <a:endParaRPr sz="33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800" y="1330725"/>
            <a:ext cx="5715000" cy="30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289875" y="1281750"/>
            <a:ext cx="2671800" cy="3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Usually tap is partially closed: </a:t>
            </a:r>
            <a:r>
              <a:rPr b="1" lang="en" sz="1800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resistance</a:t>
            </a:r>
            <a:endParaRPr sz="1800"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The force of the water </a:t>
            </a:r>
            <a:r>
              <a:rPr lang="en" sz="1800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trying</a:t>
            </a:r>
            <a:r>
              <a:rPr lang="en" sz="1800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 to go down: </a:t>
            </a:r>
            <a:r>
              <a:rPr b="1" lang="en" sz="1800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voltage</a:t>
            </a:r>
            <a:endParaRPr b="1" sz="1800"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How much water that’s actually coming out: </a:t>
            </a:r>
            <a:r>
              <a:rPr b="1" lang="en" sz="1800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current</a:t>
            </a:r>
            <a:endParaRPr b="1" sz="1800"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54875" y="-30875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Series </a:t>
            </a:r>
            <a:r>
              <a:rPr lang="en" sz="33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Circuits</a:t>
            </a:r>
            <a:endParaRPr sz="33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174" name="Google Shape;174;p23"/>
          <p:cNvPicPr preferRelativeResize="0"/>
          <p:nvPr/>
        </p:nvPicPr>
        <p:blipFill rotWithShape="1">
          <a:blip r:embed="rId4">
            <a:alphaModFix/>
          </a:blip>
          <a:srcRect b="25946" l="2869" r="50696" t="11755"/>
          <a:stretch/>
        </p:blipFill>
        <p:spPr>
          <a:xfrm>
            <a:off x="88900" y="1379225"/>
            <a:ext cx="3540576" cy="36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/>
        </p:nvSpPr>
        <p:spPr>
          <a:xfrm>
            <a:off x="3629475" y="1379225"/>
            <a:ext cx="5118300" cy="3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2B00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A series </a:t>
            </a: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circuit</a:t>
            </a: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 is made by connecting the end of one load component to the </a:t>
            </a: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beginning</a:t>
            </a: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 of another.</a:t>
            </a:r>
            <a:endParaRPr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2B00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In series circuits, the current across all of the components are the same but the voltage is split </a:t>
            </a: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between</a:t>
            </a: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 them</a:t>
            </a: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. Thinking about the water analogy if the circuit was a pipe all of the water would go through both components, but there are two components resisting the flow of water.</a:t>
            </a:r>
            <a:endParaRPr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C2B00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For example, if the battery is 12 volts and 2 amps each light bulb is getting 12 volts and 1 amps.</a:t>
            </a:r>
            <a:endParaRPr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54875" y="-30875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/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Parallel Circuits</a:t>
            </a:r>
            <a:endParaRPr sz="33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4">
            <a:alphaModFix/>
          </a:blip>
          <a:srcRect b="25454" l="53160" r="3665" t="12247"/>
          <a:stretch/>
        </p:blipFill>
        <p:spPr>
          <a:xfrm>
            <a:off x="178950" y="1379225"/>
            <a:ext cx="3292050" cy="36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3471000" y="1379225"/>
            <a:ext cx="5276700" cy="3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2B00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Parallel circuits are wired so that the same terminal of all of the load components are </a:t>
            </a: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connected</a:t>
            </a: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together.</a:t>
            </a:r>
            <a:endParaRPr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C2B00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In a parallel </a:t>
            </a: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circuit</a:t>
            </a: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, the voltage across all of the components are the same but the current is split </a:t>
            </a: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between</a:t>
            </a: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 components. If the circuit was a pipe the water would split causing half the water will go one way and half will go the other way. </a:t>
            </a:r>
            <a:endParaRPr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C2B00"/>
              </a:buClr>
              <a:buSzPts val="1400"/>
              <a:buFont typeface="Raleway"/>
              <a:buChar char="●"/>
            </a:pP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For example, if the battery is 12 volts and </a:t>
            </a: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2 amps</a:t>
            </a: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 each light </a:t>
            </a: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bulb</a:t>
            </a: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 is getting 6 volts and 2 amps.</a:t>
            </a:r>
            <a:endParaRPr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5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54875" y="-30875"/>
            <a:ext cx="9253751" cy="5205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red explains why bulbs in a parallel circuit are brighter than bulbs in a series circuit.&#10;&#10;Are you a teacher? Click this link:&#10;https://sites.google.com/temple.edu/funscience/home&#10;&#10;Check out more videos like this on our channel FunScienceDemos, and do not forget to subscribe and click the bell to stay updated on new videos! https://bit.ly/16zEpWc&#10;&#10;There is so much more to explore on our companion website! Check out the link below for additional resources meeting Next Generation Science Standards for elementary through high school: http://new.learningscience.org/wp/" id="189" name="Google Shape;189;p25" title="Electric Circuits: Series and Parallel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6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54875" y="-30875"/>
            <a:ext cx="9253751" cy="52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 rotWithShape="1">
          <a:blip r:embed="rId4">
            <a:alphaModFix/>
          </a:blip>
          <a:srcRect b="0" l="0" r="53347" t="0"/>
          <a:stretch/>
        </p:blipFill>
        <p:spPr>
          <a:xfrm>
            <a:off x="109675" y="446075"/>
            <a:ext cx="5222174" cy="44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 txBox="1"/>
          <p:nvPr/>
        </p:nvSpPr>
        <p:spPr>
          <a:xfrm>
            <a:off x="4692525" y="2640000"/>
            <a:ext cx="4351200" cy="26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Lamp + Fan in Series</a:t>
            </a:r>
            <a:endParaRPr sz="52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What do you observe? </a:t>
            </a:r>
            <a:endParaRPr sz="18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54875" y="-30875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4692525" y="2640000"/>
            <a:ext cx="4351200" cy="26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Lamp + Fan in Parallel</a:t>
            </a:r>
            <a:endParaRPr sz="52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What do you observe? </a:t>
            </a:r>
            <a:endParaRPr sz="18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13" y="304800"/>
            <a:ext cx="5229225" cy="45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8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54875" y="-30875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/>
        </p:nvSpPr>
        <p:spPr>
          <a:xfrm>
            <a:off x="5050875" y="2640000"/>
            <a:ext cx="3993000" cy="24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Slower </a:t>
            </a:r>
            <a:r>
              <a:rPr lang="en" sz="52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Fan </a:t>
            </a:r>
            <a:endParaRPr sz="52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What do you observe when the </a:t>
            </a:r>
            <a:r>
              <a:rPr lang="en" sz="18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switch</a:t>
            </a:r>
            <a:r>
              <a:rPr lang="en" sz="18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 is on vs off and why do you think that happens? </a:t>
            </a:r>
            <a:endParaRPr sz="18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8"/>
          <p:cNvPicPr preferRelativeResize="0"/>
          <p:nvPr/>
        </p:nvPicPr>
        <p:blipFill rotWithShape="1">
          <a:blip r:embed="rId4">
            <a:alphaModFix/>
          </a:blip>
          <a:srcRect b="12924" l="12522" r="6269" t="3956"/>
          <a:stretch/>
        </p:blipFill>
        <p:spPr>
          <a:xfrm>
            <a:off x="214525" y="658175"/>
            <a:ext cx="5119128" cy="3930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0" y="287025"/>
            <a:ext cx="4165800" cy="6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Ice Breaker: </a:t>
            </a:r>
            <a:endParaRPr sz="20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8599" y="387388"/>
            <a:ext cx="6658999" cy="443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type="ctrTitle"/>
          </p:nvPr>
        </p:nvSpPr>
        <p:spPr>
          <a:xfrm>
            <a:off x="311705" y="74650"/>
            <a:ext cx="2958300" cy="10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Day 2</a:t>
            </a:r>
            <a:endParaRPr sz="30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6025" y="1278663"/>
            <a:ext cx="1440600" cy="14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1549338" y="1593513"/>
            <a:ext cx="1194000" cy="8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C2B00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sz="2500">
              <a:solidFill>
                <a:srgbClr val="5C2B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725" y="1278663"/>
            <a:ext cx="1440600" cy="144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7700" y="1278663"/>
            <a:ext cx="1440600" cy="14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3859038" y="1593513"/>
            <a:ext cx="1194000" cy="8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C2B00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sz="2500">
              <a:solidFill>
                <a:srgbClr val="5C2B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6361013" y="1593513"/>
            <a:ext cx="1194000" cy="8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C2B00"/>
                </a:solidFill>
                <a:latin typeface="Trebuchet MS"/>
                <a:ea typeface="Trebuchet MS"/>
                <a:cs typeface="Trebuchet MS"/>
                <a:sym typeface="Trebuchet MS"/>
              </a:rPr>
              <a:t>03</a:t>
            </a:r>
            <a:endParaRPr sz="2500">
              <a:solidFill>
                <a:srgbClr val="5C2B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172098" y="2771900"/>
            <a:ext cx="194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B683C"/>
                </a:solidFill>
                <a:latin typeface="Trebuchet MS"/>
                <a:ea typeface="Trebuchet MS"/>
                <a:cs typeface="Trebuchet MS"/>
                <a:sym typeface="Trebuchet MS"/>
              </a:rPr>
              <a:t>Parallel</a:t>
            </a:r>
            <a:r>
              <a:rPr lang="en" sz="1800">
                <a:solidFill>
                  <a:srgbClr val="9B683C"/>
                </a:solidFill>
                <a:latin typeface="Trebuchet MS"/>
                <a:ea typeface="Trebuchet MS"/>
                <a:cs typeface="Trebuchet MS"/>
                <a:sym typeface="Trebuchet MS"/>
              </a:rPr>
              <a:t> Circuits</a:t>
            </a:r>
            <a:endParaRPr sz="1800">
              <a:solidFill>
                <a:srgbClr val="9B683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3859038" y="2771888"/>
            <a:ext cx="119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B683C"/>
                </a:solidFill>
                <a:latin typeface="Trebuchet MS"/>
                <a:ea typeface="Trebuchet MS"/>
                <a:cs typeface="Trebuchet MS"/>
                <a:sym typeface="Trebuchet MS"/>
              </a:rPr>
              <a:t>Build</a:t>
            </a:r>
            <a:endParaRPr sz="1800">
              <a:solidFill>
                <a:srgbClr val="9B683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6361013" y="2771888"/>
            <a:ext cx="119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B683C"/>
                </a:solidFill>
                <a:latin typeface="Trebuchet MS"/>
                <a:ea typeface="Trebuchet MS"/>
                <a:cs typeface="Trebuchet MS"/>
                <a:sym typeface="Trebuchet MS"/>
              </a:rPr>
              <a:t>CAD</a:t>
            </a:r>
            <a:endParaRPr sz="1800">
              <a:solidFill>
                <a:srgbClr val="9B683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1146590" y="3165468"/>
            <a:ext cx="19995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B683C"/>
                </a:solidFill>
                <a:latin typeface="Calibri"/>
                <a:ea typeface="Calibri"/>
                <a:cs typeface="Calibri"/>
                <a:sym typeface="Calibri"/>
              </a:rPr>
              <a:t>10 - What are they? What does it mean? </a:t>
            </a:r>
            <a:endParaRPr>
              <a:solidFill>
                <a:srgbClr val="9B68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5958261" y="3165468"/>
            <a:ext cx="19995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B683C"/>
                </a:solidFill>
                <a:latin typeface="Calibri"/>
                <a:ea typeface="Calibri"/>
                <a:cs typeface="Calibri"/>
                <a:sym typeface="Calibri"/>
              </a:rPr>
              <a:t>30 min - catch up on fuselage CAD</a:t>
            </a:r>
            <a:endParaRPr>
              <a:solidFill>
                <a:srgbClr val="9B68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456291" y="3165468"/>
            <a:ext cx="19995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B683C"/>
                </a:solidFill>
                <a:latin typeface="Calibri"/>
                <a:ea typeface="Calibri"/>
                <a:cs typeface="Calibri"/>
                <a:sym typeface="Calibri"/>
              </a:rPr>
              <a:t>10 min - Build some Parallel Circuits</a:t>
            </a:r>
            <a:endParaRPr>
              <a:solidFill>
                <a:srgbClr val="9B68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451300" y="334875"/>
            <a:ext cx="4468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572C00"/>
                </a:solidFill>
                <a:latin typeface="Pangolin"/>
                <a:ea typeface="Pangolin"/>
                <a:cs typeface="Pangolin"/>
                <a:sym typeface="Pangolin"/>
              </a:rPr>
              <a:t>Review: </a:t>
            </a:r>
            <a:endParaRPr sz="3300">
              <a:solidFill>
                <a:srgbClr val="572C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451325" y="1343838"/>
            <a:ext cx="2898600" cy="164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88" y="1270787"/>
            <a:ext cx="2898675" cy="17946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451350" y="938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2C00"/>
                </a:solidFill>
                <a:latin typeface="Raleway"/>
                <a:ea typeface="Raleway"/>
                <a:cs typeface="Raleway"/>
                <a:sym typeface="Raleway"/>
              </a:rPr>
              <a:t>Electrons in a metal: </a:t>
            </a:r>
            <a:endParaRPr/>
          </a:p>
        </p:txBody>
      </p:sp>
      <p:cxnSp>
        <p:nvCxnSpPr>
          <p:cNvPr id="91" name="Google Shape;91;p16"/>
          <p:cNvCxnSpPr/>
          <p:nvPr/>
        </p:nvCxnSpPr>
        <p:spPr>
          <a:xfrm>
            <a:off x="3599650" y="5700"/>
            <a:ext cx="11400" cy="5132100"/>
          </a:xfrm>
          <a:prstGeom prst="straightConnector1">
            <a:avLst/>
          </a:prstGeom>
          <a:noFill/>
          <a:ln cap="flat" cmpd="sng" w="76200">
            <a:solidFill>
              <a:srgbClr val="572C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1059" y="0"/>
            <a:ext cx="55329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6100" y="613603"/>
            <a:ext cx="4842850" cy="3978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BASIC COMPONENTS OF A CIRCUIT</a:t>
            </a:r>
            <a:endParaRPr sz="33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00" name="Google Shape;100;p17"/>
          <p:cNvSpPr txBox="1"/>
          <p:nvPr/>
        </p:nvSpPr>
        <p:spPr>
          <a:xfrm>
            <a:off x="806348" y="1709925"/>
            <a:ext cx="1747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Power Source</a:t>
            </a:r>
            <a:endParaRPr sz="18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873425" y="2209393"/>
            <a:ext cx="1680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A battery or wall outlet (we’ll be using a battery)</a:t>
            </a:r>
            <a:endParaRPr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1059262" y="3121903"/>
            <a:ext cx="1494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Load</a:t>
            </a:r>
            <a:endParaRPr sz="18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873425" y="3611058"/>
            <a:ext cx="1680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What will be powered (LED, buzzer, etc) </a:t>
            </a:r>
            <a:endParaRPr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6589975" y="1710015"/>
            <a:ext cx="1494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Conductor</a:t>
            </a:r>
            <a:endParaRPr sz="18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6589975" y="2204943"/>
            <a:ext cx="1680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The wires that carry the current</a:t>
            </a:r>
            <a:endParaRPr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6589975" y="3121903"/>
            <a:ext cx="1494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Switch</a:t>
            </a:r>
            <a:endParaRPr sz="18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6589975" y="3615525"/>
            <a:ext cx="19254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Connects the circuit so electricity can flow</a:t>
            </a:r>
            <a:endParaRPr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2337255" y="2115100"/>
            <a:ext cx="826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01</a:t>
            </a:r>
            <a:endParaRPr sz="30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2337255" y="3603278"/>
            <a:ext cx="826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04</a:t>
            </a:r>
            <a:endParaRPr sz="30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5904175" y="2039000"/>
            <a:ext cx="826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02</a:t>
            </a:r>
            <a:endParaRPr sz="30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904175" y="3527079"/>
            <a:ext cx="826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03</a:t>
            </a:r>
            <a:endParaRPr sz="30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850" y="1666625"/>
            <a:ext cx="1247250" cy="12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5" y="3183248"/>
            <a:ext cx="1925400" cy="160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8400" y="1793800"/>
            <a:ext cx="664200" cy="6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5475" y="4029575"/>
            <a:ext cx="1115100" cy="11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3746925" y="2259500"/>
            <a:ext cx="1587600" cy="1555500"/>
          </a:xfrm>
          <a:prstGeom prst="rect">
            <a:avLst/>
          </a:prstGeom>
          <a:noFill/>
          <a:ln cap="flat" cmpd="sng" w="38100">
            <a:solidFill>
              <a:srgbClr val="389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3975" y="3421169"/>
            <a:ext cx="714300" cy="71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8225" y="1933094"/>
            <a:ext cx="714300" cy="71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6488" y="1933094"/>
            <a:ext cx="714300" cy="71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8225" y="3421169"/>
            <a:ext cx="714300" cy="71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BASIC COMPONENTS OF A CIRCUIT</a:t>
            </a:r>
            <a:endParaRPr sz="33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4975" y="1273300"/>
            <a:ext cx="4743800" cy="3599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8"/>
          <p:cNvCxnSpPr/>
          <p:nvPr/>
        </p:nvCxnSpPr>
        <p:spPr>
          <a:xfrm>
            <a:off x="1535725" y="2315800"/>
            <a:ext cx="536400" cy="30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18"/>
          <p:cNvCxnSpPr/>
          <p:nvPr/>
        </p:nvCxnSpPr>
        <p:spPr>
          <a:xfrm flipH="1" rot="10800000">
            <a:off x="1572300" y="4375650"/>
            <a:ext cx="1389600" cy="9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18"/>
          <p:cNvCxnSpPr/>
          <p:nvPr/>
        </p:nvCxnSpPr>
        <p:spPr>
          <a:xfrm flipH="1">
            <a:off x="6996125" y="2120775"/>
            <a:ext cx="755700" cy="46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1" name="Google Shape;131;p18"/>
          <p:cNvCxnSpPr/>
          <p:nvPr/>
        </p:nvCxnSpPr>
        <p:spPr>
          <a:xfrm rot="10800000">
            <a:off x="6289250" y="4192825"/>
            <a:ext cx="914100" cy="29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2" name="Google Shape;132;p18"/>
          <p:cNvSpPr txBox="1"/>
          <p:nvPr/>
        </p:nvSpPr>
        <p:spPr>
          <a:xfrm>
            <a:off x="365650" y="1840450"/>
            <a:ext cx="120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Switch</a:t>
            </a:r>
            <a:endParaRPr sz="1800"/>
          </a:p>
        </p:txBody>
      </p:sp>
      <p:sp>
        <p:nvSpPr>
          <p:cNvPr id="133" name="Google Shape;133;p18"/>
          <p:cNvSpPr txBox="1"/>
          <p:nvPr/>
        </p:nvSpPr>
        <p:spPr>
          <a:xfrm>
            <a:off x="182650" y="4247725"/>
            <a:ext cx="138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Resistance</a:t>
            </a:r>
            <a:endParaRPr sz="1800"/>
          </a:p>
        </p:txBody>
      </p:sp>
      <p:sp>
        <p:nvSpPr>
          <p:cNvPr id="134" name="Google Shape;134;p18"/>
          <p:cNvSpPr txBox="1"/>
          <p:nvPr/>
        </p:nvSpPr>
        <p:spPr>
          <a:xfrm>
            <a:off x="7380100" y="4247725"/>
            <a:ext cx="1456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Conductor -- carries current</a:t>
            </a:r>
            <a:endParaRPr sz="1800"/>
          </a:p>
        </p:txBody>
      </p:sp>
      <p:sp>
        <p:nvSpPr>
          <p:cNvPr id="135" name="Google Shape;135;p18"/>
          <p:cNvSpPr txBox="1"/>
          <p:nvPr/>
        </p:nvSpPr>
        <p:spPr>
          <a:xfrm>
            <a:off x="7751825" y="1701850"/>
            <a:ext cx="145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Voltage Source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9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 rot="-21864">
            <a:off x="812507" y="2253232"/>
            <a:ext cx="4245386" cy="741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Parallel Circuits</a:t>
            </a:r>
            <a:endParaRPr sz="43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 rot="-21855">
            <a:off x="812529" y="1491835"/>
            <a:ext cx="2076342" cy="741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sz="60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361" y="0"/>
            <a:ext cx="2911629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19"/>
          <p:cNvCxnSpPr/>
          <p:nvPr/>
        </p:nvCxnSpPr>
        <p:spPr>
          <a:xfrm>
            <a:off x="6232350" y="5700"/>
            <a:ext cx="11400" cy="5132100"/>
          </a:xfrm>
          <a:prstGeom prst="straightConnector1">
            <a:avLst/>
          </a:prstGeom>
          <a:noFill/>
          <a:ln cap="flat" cmpd="sng" w="76200">
            <a:solidFill>
              <a:srgbClr val="572C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0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54875" y="-30875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Voltage -- More in Depth</a:t>
            </a:r>
            <a:endParaRPr sz="33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descr="Voltage is the electric potential difference between two points and is defined as the work done per unit charge to move a test charge between those two points. But how does all that relate to electricity? In this video, we'll show how electric charges can build up on surfaces, known as &quot;static electricity,&quot; and how those charges can be used to define voltage. Obviously, a static electricity demonstration requires the creative use of balloons.&#10;&#10;Next episode: https://www.youtube.com/watch?v=kYwNj9uauJ4&#10;Tutorial: https://learn.sparkfun.com/tutorials/what-is-electricity" id="151" name="Google Shape;151;p20" title="What is Voltage?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0200" y="1530850"/>
            <a:ext cx="4563600" cy="34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1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-54875" y="-30875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So what’s current? </a:t>
            </a:r>
            <a:endParaRPr sz="33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289875" y="1281750"/>
            <a:ext cx="8644200" cy="36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Rate at which the electrons are able to flow through</a:t>
            </a:r>
            <a:endParaRPr sz="1800"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How much voltage is actually able to get through as a function of resistance</a:t>
            </a:r>
            <a:endParaRPr sz="1800"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063" y="2347525"/>
            <a:ext cx="7714264" cy="256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